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43"/>
    <a:srgbClr val="E86D6A"/>
    <a:srgbClr val="FCB827"/>
    <a:srgbClr val="8DD0EB"/>
    <a:srgbClr val="55AFCA"/>
    <a:srgbClr val="F49320"/>
    <a:srgbClr val="A93D92"/>
    <a:srgbClr val="76BB20"/>
    <a:srgbClr val="9C4A8A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C69593-C99D-4840-8994-5AA63D4029E4}" v="43" dt="2025-04-14T10:22:56.101"/>
    <p1510:client id="{6BDFD19A-C7BB-4D49-850F-E617FB783652}" v="9" dt="2025-04-13T15:46:37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674"/>
  </p:normalViewPr>
  <p:slideViewPr>
    <p:cSldViewPr snapToGrid="0">
      <p:cViewPr>
        <p:scale>
          <a:sx n="66" d="100"/>
          <a:sy n="66" d="100"/>
        </p:scale>
        <p:origin x="1780" y="-1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090B6EC0-79BE-4374-BD08-D8F2A997E46E}"/>
    <pc:docChg chg="undo custSel modSld">
      <pc:chgData name="Tedford, Rachel" userId="d485d593-4866-45fb-87fe-f8125cbb9d8a" providerId="ADAL" clId="{090B6EC0-79BE-4374-BD08-D8F2A997E46E}" dt="2025-04-14T13:58:52.745" v="47" actId="20577"/>
      <pc:docMkLst>
        <pc:docMk/>
      </pc:docMkLst>
      <pc:sldChg chg="modSp mod">
        <pc:chgData name="Tedford, Rachel" userId="d485d593-4866-45fb-87fe-f8125cbb9d8a" providerId="ADAL" clId="{090B6EC0-79BE-4374-BD08-D8F2A997E46E}" dt="2025-04-14T13:58:52.745" v="47" actId="20577"/>
        <pc:sldMkLst>
          <pc:docMk/>
          <pc:sldMk cId="1633631678" sldId="261"/>
        </pc:sldMkLst>
        <pc:spChg chg="mod">
          <ac:chgData name="Tedford, Rachel" userId="d485d593-4866-45fb-87fe-f8125cbb9d8a" providerId="ADAL" clId="{090B6EC0-79BE-4374-BD08-D8F2A997E46E}" dt="2025-04-14T13:58:52.745" v="47" actId="20577"/>
          <ac:spMkLst>
            <pc:docMk/>
            <pc:sldMk cId="1633631678" sldId="261"/>
            <ac:spMk id="54" creationId="{9F84E521-51EC-F524-BB53-F3F9B5C513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79779610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7F6FCF2-0D3D-94FB-A778-FCF409AA7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358540"/>
              </p:ext>
            </p:extLst>
          </p:nvPr>
        </p:nvGraphicFramePr>
        <p:xfrm>
          <a:off x="147484" y="2012087"/>
          <a:ext cx="7433190" cy="64928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11745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1174893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311745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1174893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311745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1174893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311745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1174893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311745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1174893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414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90280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90280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tx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90280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9028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9028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pic>
        <p:nvPicPr>
          <p:cNvPr id="48" name="Picture 47" descr="Shape, rectangle&#10;&#10;Description automatically generated">
            <a:extLst>
              <a:ext uri="{FF2B5EF4-FFF2-40B4-BE49-F238E27FC236}">
                <a16:creationId xmlns:a16="http://schemas.microsoft.com/office/drawing/2014/main" id="{267BE770-D0AA-4140-A904-CE208F4B2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763"/>
          <a:stretch/>
        </p:blipFill>
        <p:spPr>
          <a:xfrm>
            <a:off x="4475" y="8274021"/>
            <a:ext cx="5528884" cy="178308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F34856FF-E75F-4050-9767-75D54CCF8273}"/>
              </a:ext>
            </a:extLst>
          </p:cNvPr>
          <p:cNvGrpSpPr/>
          <p:nvPr/>
        </p:nvGrpSpPr>
        <p:grpSpPr>
          <a:xfrm>
            <a:off x="-72568" y="-21634"/>
            <a:ext cx="3084503" cy="2316401"/>
            <a:chOff x="-72568" y="-21634"/>
            <a:chExt cx="3084503" cy="2316401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FEF8601-50D2-4AE3-98DE-7523E7AFD188}"/>
                </a:ext>
              </a:extLst>
            </p:cNvPr>
            <p:cNvSpPr/>
            <p:nvPr/>
          </p:nvSpPr>
          <p:spPr>
            <a:xfrm>
              <a:off x="1" y="0"/>
              <a:ext cx="1407434" cy="2012088"/>
            </a:xfrm>
            <a:prstGeom prst="rect">
              <a:avLst/>
            </a:prstGeom>
            <a:solidFill>
              <a:srgbClr val="55AF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E86D6A"/>
                </a:solidFill>
              </a:endParaRPr>
            </a:p>
          </p:txBody>
        </p: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1949C46-F5F3-4302-A2F2-567E67F2A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72568" y="-21634"/>
              <a:ext cx="3084503" cy="2316401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5293479" y="148382"/>
            <a:ext cx="2287195" cy="607117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600" b="1" dirty="0">
                <a:solidFill>
                  <a:srgbClr val="55AF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5493848" y="578951"/>
            <a:ext cx="2086826" cy="770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6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SCHOOL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0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F1ED7B-E946-4105-89CB-12A02B5894C4}"/>
              </a:ext>
            </a:extLst>
          </p:cNvPr>
          <p:cNvSpPr/>
          <p:nvPr/>
        </p:nvSpPr>
        <p:spPr>
          <a:xfrm rot="5400000">
            <a:off x="6018304" y="8133523"/>
            <a:ext cx="1420782" cy="2562921"/>
          </a:xfrm>
          <a:prstGeom prst="rect">
            <a:avLst/>
          </a:prstGeom>
          <a:solidFill>
            <a:srgbClr val="7F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A black background with a red arrow&#10;&#10;Description automatically generated">
            <a:extLst>
              <a:ext uri="{FF2B5EF4-FFF2-40B4-BE49-F238E27FC236}">
                <a16:creationId xmlns:a16="http://schemas.microsoft.com/office/drawing/2014/main" id="{942284D7-5194-0C01-BDE5-C5A693C2CC8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080" y="128266"/>
            <a:ext cx="1118988" cy="395998"/>
          </a:xfrm>
          <a:prstGeom prst="rect">
            <a:avLst/>
          </a:prstGeom>
        </p:spPr>
      </p:pic>
      <p:pic>
        <p:nvPicPr>
          <p:cNvPr id="4" name="Picture 3" descr="A logo with fruits and text">
            <a:extLst>
              <a:ext uri="{FF2B5EF4-FFF2-40B4-BE49-F238E27FC236}">
                <a16:creationId xmlns:a16="http://schemas.microsoft.com/office/drawing/2014/main" id="{E85721EC-4572-564E-DED5-255406DA790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919" t="13334" r="1450" b="13202"/>
          <a:stretch/>
        </p:blipFill>
        <p:spPr>
          <a:xfrm>
            <a:off x="3136104" y="524264"/>
            <a:ext cx="810902" cy="6315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0D8E37F-1662-E43C-6633-84B5C53ED10D}"/>
              </a:ext>
            </a:extLst>
          </p:cNvPr>
          <p:cNvSpPr txBox="1"/>
          <p:nvPr/>
        </p:nvSpPr>
        <p:spPr>
          <a:xfrm flipH="1">
            <a:off x="1801239" y="1347149"/>
            <a:ext cx="5971161" cy="60529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 b="1" i="0" u="none" strike="noStrike" baseline="30000" dirty="0"/>
              <a:t>This institution is an equal opportunity provider. In accordance with Federal Law and U.S. Department of Agriculture policy, this institution </a:t>
            </a:r>
            <a:r>
              <a:rPr lang="en-US" sz="1000" b="1" baseline="30000" dirty="0"/>
              <a:t>is prohibited from discriminating on the basis of race, color , national origin, sex, age, or disability. To file a complaint of discrimination, write USDA, Director, Office of Adjunction, 1400 Independence Avenue, SW Washingtons, D.C. 20250-9410 or call toll free (866) 632-9992 (Voice). Individuals who are hearing impaired or have speech disabilities may contact USDA through the Federal Relay Service at (800) 877-8339; or (800) 485-6136 (Spanish). USDA is an equal opportunity provider and employer. </a:t>
            </a:r>
            <a:endParaRPr lang="en-US" sz="1000" b="1" i="0" u="none" strike="noStrike" baseline="30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BD6E4C-CEED-4E3A-14DE-7414E80CE0DE}"/>
              </a:ext>
            </a:extLst>
          </p:cNvPr>
          <p:cNvSpPr/>
          <p:nvPr/>
        </p:nvSpPr>
        <p:spPr>
          <a:xfrm>
            <a:off x="2588929" y="8696657"/>
            <a:ext cx="3948332" cy="13617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8FA42A-9211-6268-31C5-CF5DAB485420}"/>
              </a:ext>
            </a:extLst>
          </p:cNvPr>
          <p:cNvSpPr txBox="1"/>
          <p:nvPr/>
        </p:nvSpPr>
        <p:spPr>
          <a:xfrm>
            <a:off x="2585574" y="8673405"/>
            <a:ext cx="39124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b="1" dirty="0"/>
              <a:t>Breakfast and Lunch are FREE for all students!</a:t>
            </a:r>
          </a:p>
          <a:p>
            <a:r>
              <a:rPr lang="en-US" sz="1050" b="1" dirty="0"/>
              <a:t>Our menu consists of Whole Grains, Fresh Fruits and Vegetables. </a:t>
            </a:r>
          </a:p>
          <a:p>
            <a:r>
              <a:rPr lang="en-US" sz="1050" b="1" dirty="0"/>
              <a:t>Students must take a fruit and/or vegetable with each lunch. </a:t>
            </a:r>
          </a:p>
          <a:p>
            <a:r>
              <a:rPr lang="en-US" sz="1050" b="1" dirty="0"/>
              <a:t>All meals are served with the option of milk. </a:t>
            </a:r>
          </a:p>
          <a:p>
            <a:r>
              <a:rPr lang="en-US" sz="1050" b="1" dirty="0"/>
              <a:t>Sunbutter and Jelly Sandwiches and Vegetarian Meals served daily. Menus are subject to change. </a:t>
            </a:r>
            <a:endParaRPr lang="en-US" sz="1050" b="1" dirty="0">
              <a:cs typeface="Calibri"/>
            </a:endParaRPr>
          </a:p>
          <a:p>
            <a:r>
              <a:rPr lang="en-US" sz="1050" b="1" dirty="0">
                <a:solidFill>
                  <a:srgbClr val="7030A0"/>
                </a:solidFill>
              </a:rPr>
              <a:t>V= Vegetarian </a:t>
            </a:r>
            <a:r>
              <a:rPr lang="en-US" sz="1050" b="1" dirty="0">
                <a:solidFill>
                  <a:srgbClr val="00B050"/>
                </a:solidFill>
              </a:rPr>
              <a:t>LG=Locally Grown </a:t>
            </a:r>
            <a:r>
              <a:rPr lang="en-US" sz="1050" b="1" dirty="0">
                <a:solidFill>
                  <a:srgbClr val="0070C0"/>
                </a:solidFill>
              </a:rPr>
              <a:t>LTO= Limited Time Offer </a:t>
            </a:r>
            <a:r>
              <a:rPr lang="en-US" sz="1050" b="1" dirty="0">
                <a:solidFill>
                  <a:srgbClr val="F79420"/>
                </a:solidFill>
              </a:rPr>
              <a:t>HOTM=Harvest of the Month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72C89C4E-15D3-7D87-4E81-A5DAEE1458F4}"/>
              </a:ext>
            </a:extLst>
          </p:cNvPr>
          <p:cNvSpPr txBox="1">
            <a:spLocks/>
          </p:cNvSpPr>
          <p:nvPr/>
        </p:nvSpPr>
        <p:spPr>
          <a:xfrm>
            <a:off x="4625225" y="2544093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General Tso’s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Popcorn Chicken With Fried Rice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Tenders with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Veggie Nuggets with a Dinner Roll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40" dirty="0">
                <a:latin typeface="Arial Narrow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Yogurt Dip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Chicken Wrap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C536C6E2-11B3-EF76-BD54-76FB5A746631}"/>
              </a:ext>
            </a:extLst>
          </p:cNvPr>
          <p:cNvSpPr txBox="1">
            <a:spLocks/>
          </p:cNvSpPr>
          <p:nvPr/>
        </p:nvSpPr>
        <p:spPr>
          <a:xfrm>
            <a:off x="6130280" y="2576876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Pepperoni Pizza 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Greek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Salad Sandwich on a Bulky Roll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 &amp; Bananas 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C966B8B1-C539-8EA9-E6BC-2BC9C5D0231B}"/>
              </a:ext>
            </a:extLst>
          </p:cNvPr>
          <p:cNvSpPr txBox="1">
            <a:spLocks/>
          </p:cNvSpPr>
          <p:nvPr/>
        </p:nvSpPr>
        <p:spPr>
          <a:xfrm>
            <a:off x="3112633" y="3766569"/>
            <a:ext cx="153287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Buffalo Chicken Mac and Cheese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Mac and </a:t>
            </a:r>
            <a:r>
              <a:rPr lang="en-US" sz="840" dirty="0" err="1">
                <a:latin typeface="Arial Narrow"/>
              </a:rPr>
              <a:t>Cheese</a:t>
            </a:r>
            <a:r>
              <a:rPr lang="en-US" sz="840" b="1" dirty="0" err="1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Bosco Cheese Sticks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 with Marinara </a:t>
            </a:r>
            <a:r>
              <a:rPr lang="en-US" sz="840">
                <a:latin typeface="Arial Narrow"/>
              </a:rPr>
              <a:t>Sauce </a:t>
            </a:r>
            <a:r>
              <a:rPr lang="en-US" sz="840" b="1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Kale Chicken Caesar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Ham and Cheese Sandwich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Corn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Bananas &amp; Berry Cup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2C3ABD8-3FE8-29D3-B2AF-3EED87B266BE}"/>
              </a:ext>
            </a:extLst>
          </p:cNvPr>
          <p:cNvSpPr txBox="1">
            <a:spLocks/>
          </p:cNvSpPr>
          <p:nvPr/>
        </p:nvSpPr>
        <p:spPr>
          <a:xfrm>
            <a:off x="4583766" y="3763229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Wally’s Boomin’ Nachos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Wally’s Boomin’ Bean Nachos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 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HOTM : Fish and Chips with Coleslaw and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Platter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Wrap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Carrots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Pears &amp; Fresh Fruit Cup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919C429C-DF17-AC31-C7F2-432CD9A0D702}"/>
              </a:ext>
            </a:extLst>
          </p:cNvPr>
          <p:cNvSpPr txBox="1">
            <a:spLocks/>
          </p:cNvSpPr>
          <p:nvPr/>
        </p:nvSpPr>
        <p:spPr>
          <a:xfrm>
            <a:off x="6139308" y="3742148"/>
            <a:ext cx="1412567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BBQ Chicken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Kale Chicken Caesar Salad with Flatbread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&amp; Cheese Sandwich</a:t>
            </a:r>
            <a:br>
              <a:rPr lang="en-US" sz="840" dirty="0">
                <a:latin typeface="Arial Narrow" panose="020B0606020202030204" pitchFamily="34" charset="0"/>
              </a:rPr>
            </a:b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 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4E00255-414D-6C69-83D4-52DE3715989F}"/>
              </a:ext>
            </a:extLst>
          </p:cNvPr>
          <p:cNvSpPr txBox="1">
            <a:spLocks/>
          </p:cNvSpPr>
          <p:nvPr/>
        </p:nvSpPr>
        <p:spPr>
          <a:xfrm>
            <a:off x="1681083" y="3767868"/>
            <a:ext cx="1439140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FF0000"/>
                </a:solidFill>
                <a:latin typeface="Arial Narrow" panose="020B0606020202030204" pitchFamily="34" charset="0"/>
              </a:rPr>
              <a:t>Walking Taco Tuesday!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Walking Tacos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 Taco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  <a:cs typeface="Arial" panose="020B0604020202020204" pitchFamily="34" charset="0"/>
              </a:rPr>
              <a:t>Hamburgers &amp; Cheeseburgers</a:t>
            </a: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Platter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Wrap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Cucumbers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Clementines &amp; Apples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216A681-8F9F-6630-7E4A-C5208F653676}"/>
              </a:ext>
            </a:extLst>
          </p:cNvPr>
          <p:cNvSpPr txBox="1">
            <a:spLocks/>
          </p:cNvSpPr>
          <p:nvPr/>
        </p:nvSpPr>
        <p:spPr>
          <a:xfrm>
            <a:off x="152900" y="3752764"/>
            <a:ext cx="1462268" cy="115144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and Vegetable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Dumplings with Veggies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Edamame Dumplings with Veggies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Meatball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Kale Chicken Caesar Salad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Ham and Cheese Sandwich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Broccoli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Applesauce &amp; Pears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A7DE55D-87F0-DFDA-C91E-54B38346D4D5}"/>
              </a:ext>
            </a:extLst>
          </p:cNvPr>
          <p:cNvSpPr txBox="1">
            <a:spLocks/>
          </p:cNvSpPr>
          <p:nvPr/>
        </p:nvSpPr>
        <p:spPr>
          <a:xfrm>
            <a:off x="147286" y="4969854"/>
            <a:ext cx="1477425" cy="126418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Philly Chicken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 Cheesesteak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Pizza Crunchers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Green Beans &amp; </a:t>
            </a:r>
            <a:r>
              <a:rPr lang="en-US" sz="840" dirty="0">
                <a:latin typeface="Arial Narrow"/>
              </a:rPr>
              <a:t>Side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Applesauce &amp; Pears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D66437D-4ED0-CEA8-84BC-D90932583A9C}"/>
              </a:ext>
            </a:extLst>
          </p:cNvPr>
          <p:cNvSpPr txBox="1">
            <a:spLocks/>
          </p:cNvSpPr>
          <p:nvPr/>
        </p:nvSpPr>
        <p:spPr>
          <a:xfrm>
            <a:off x="1654022" y="4968203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Lowell Grande Nachos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Chipotle Cheesy Nachos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Crispy Chicken Sandwich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Pretzel Platter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BLT Sub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Kickin Beans &amp; </a:t>
            </a:r>
            <a:r>
              <a:rPr lang="en-US" sz="840" dirty="0">
                <a:latin typeface="Arial Narrow"/>
              </a:rPr>
              <a:t>Corn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Clementines &amp; Apples</a:t>
            </a:r>
            <a:endParaRPr lang="en-US" sz="840" dirty="0">
              <a:latin typeface="Arial Narrow" panose="020B0606020202030204" pitchFamily="34" charset="0"/>
            </a:endParaRP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CC9EA4A6-5541-51AF-6192-6CDD93983A05}"/>
              </a:ext>
            </a:extLst>
          </p:cNvPr>
          <p:cNvSpPr txBox="1">
            <a:spLocks/>
          </p:cNvSpPr>
          <p:nvPr/>
        </p:nvSpPr>
        <p:spPr>
          <a:xfrm>
            <a:off x="3112633" y="4944062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FF0000"/>
                </a:solidFill>
                <a:latin typeface="Arial Narrow" panose="020B0606020202030204" pitchFamily="34" charset="0"/>
              </a:rPr>
              <a:t>Early Release!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Hamburgers and Cheeseburgers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 Burger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42C9914-D3BE-C534-9EA5-9172B6C5C105}"/>
              </a:ext>
            </a:extLst>
          </p:cNvPr>
          <p:cNvSpPr txBox="1">
            <a:spLocks/>
          </p:cNvSpPr>
          <p:nvPr/>
        </p:nvSpPr>
        <p:spPr>
          <a:xfrm>
            <a:off x="4605758" y="4961130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rgbClr val="0070C0"/>
                </a:solidFill>
                <a:latin typeface="Arial Narrow" panose="020B0606020202030204" pitchFamily="34" charset="0"/>
              </a:rPr>
              <a:t>LTO: Mojo Chicken Bowl 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Waffles with Chicken Sausage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 or Vegetarian Sausage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Pretzel Platter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BLT Sub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Veggies &amp; </a:t>
            </a:r>
            <a:r>
              <a:rPr lang="en-US" sz="840" dirty="0">
                <a:latin typeface="Arial Narrow"/>
              </a:rPr>
              <a:t>Green Beans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Fresh Fruit Cup &amp; Pears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C3D527C-51AF-0D89-9D64-FF657681EA7E}"/>
              </a:ext>
            </a:extLst>
          </p:cNvPr>
          <p:cNvSpPr txBox="1">
            <a:spLocks/>
          </p:cNvSpPr>
          <p:nvPr/>
        </p:nvSpPr>
        <p:spPr>
          <a:xfrm>
            <a:off x="6112494" y="4961130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Buffalo Chicken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Asian Chicken Salad with Flatbread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Tuna Salad Sandwich on a </a:t>
            </a:r>
            <a:r>
              <a:rPr lang="en-US" sz="840" dirty="0" err="1">
                <a:latin typeface="Arial Narrow" panose="020B0606020202030204" pitchFamily="34" charset="0"/>
              </a:rPr>
              <a:t>Bulkie</a:t>
            </a:r>
            <a:r>
              <a:rPr lang="en-US" sz="840" dirty="0">
                <a:latin typeface="Arial Narrow" panose="020B0606020202030204" pitchFamily="34" charset="0"/>
              </a:rPr>
              <a:t>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Roasted Chickpeas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3B61DCEB-66B5-9102-485C-7BF76D2F2BEB}"/>
              </a:ext>
            </a:extLst>
          </p:cNvPr>
          <p:cNvSpPr txBox="1">
            <a:spLocks/>
          </p:cNvSpPr>
          <p:nvPr/>
        </p:nvSpPr>
        <p:spPr>
          <a:xfrm>
            <a:off x="6098883" y="6159139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Big Mac Pizza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7822D3A-E70F-BEB2-B5CA-7713871C502C}"/>
              </a:ext>
            </a:extLst>
          </p:cNvPr>
          <p:cNvSpPr txBox="1">
            <a:spLocks/>
          </p:cNvSpPr>
          <p:nvPr/>
        </p:nvSpPr>
        <p:spPr>
          <a:xfrm>
            <a:off x="195205" y="6131745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Country Chicken Bowl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with a Dinner Roll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Country Bowl with Vegetarian Nuggets with a Dinner Roll 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Omelette with a Bagel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Potatoes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Pears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A6D5996-0DB3-C446-BA33-A947FC21DCD1}"/>
              </a:ext>
            </a:extLst>
          </p:cNvPr>
          <p:cNvSpPr txBox="1">
            <a:spLocks/>
          </p:cNvSpPr>
          <p:nvPr/>
        </p:nvSpPr>
        <p:spPr>
          <a:xfrm>
            <a:off x="1627311" y="6158921"/>
            <a:ext cx="1477425" cy="113842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Buffalo Chicken Dip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with Tortilla Chips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Hamburger &amp; Cheeseburger</a:t>
            </a:r>
            <a:endParaRPr lang="en-US" sz="840" dirty="0">
              <a:latin typeface="Calibri"/>
              <a:ea typeface="Calibri"/>
              <a:cs typeface="Calibri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Black Bean Burger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Bagel Power Pack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Moroccan Harissa Wrap</a:t>
            </a:r>
          </a:p>
          <a:p>
            <a:pPr>
              <a:lnSpc>
                <a:spcPct val="0"/>
              </a:lnSpc>
            </a:pP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Kickin Beans &amp; Fiesta Corn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5641C65-FCB9-7FF4-A5AC-463B52BD13A8}"/>
              </a:ext>
            </a:extLst>
          </p:cNvPr>
          <p:cNvSpPr txBox="1">
            <a:spLocks/>
          </p:cNvSpPr>
          <p:nvPr/>
        </p:nvSpPr>
        <p:spPr>
          <a:xfrm>
            <a:off x="3092730" y="6134050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Broccoli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Alfredo Pasta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Gyro with Tzatziki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Falafel Gyro with Tzatziki </a:t>
            </a:r>
            <a:r>
              <a:rPr lang="en-US" sz="840" dirty="0">
                <a:latin typeface="Arial Narrow"/>
              </a:rPr>
              <a:t>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b="1" dirty="0">
              <a:solidFill>
                <a:srgbClr val="7030A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Ham Chef Salad with Flatbread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Italian Sub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Cucumber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84E521-51EC-F524-BB53-F3F9B5C51353}"/>
              </a:ext>
            </a:extLst>
          </p:cNvPr>
          <p:cNvSpPr txBox="1"/>
          <p:nvPr/>
        </p:nvSpPr>
        <p:spPr>
          <a:xfrm>
            <a:off x="4536842" y="6087797"/>
            <a:ext cx="1623786" cy="12557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Black Bean, Pork,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Plantain and Rice Bowl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Crispy Chicken Sandwich</a:t>
            </a:r>
          </a:p>
          <a:p>
            <a:pPr algn="ctr"/>
            <a:r>
              <a:rPr lang="en-US" sz="840" dirty="0">
                <a:latin typeface="Arial Narrow"/>
              </a:rPr>
              <a:t>Veggie Nuggets with a Dinner Roll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40" dirty="0">
                <a:latin typeface="Arial Narrow"/>
              </a:rPr>
              <a:t> </a:t>
            </a:r>
          </a:p>
          <a:p>
            <a:pPr algn="ctr"/>
            <a:r>
              <a:rPr lang="en-US" sz="840" dirty="0">
                <a:latin typeface="Arial Narrow"/>
              </a:rPr>
              <a:t>Bagel Power Pack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</a:p>
          <a:p>
            <a:pPr algn="ctr"/>
            <a:r>
              <a:rPr lang="en-US" sz="840" dirty="0">
                <a:latin typeface="Arial Narrow"/>
              </a:rPr>
              <a:t>Moroccan Harissa Wrap</a:t>
            </a:r>
          </a:p>
          <a:p>
            <a:pPr algn="ctr"/>
            <a:endParaRPr lang="en-US" sz="840" dirty="0">
              <a:latin typeface="Arial Narrow"/>
            </a:endParaRPr>
          </a:p>
          <a:p>
            <a:pPr algn="ctr"/>
            <a:r>
              <a:rPr lang="en-US" sz="840" dirty="0">
                <a:latin typeface="Arial Narrow"/>
              </a:rPr>
              <a:t>Green Beans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</a:p>
          <a:p>
            <a:pPr algn="ctr"/>
            <a:r>
              <a:rPr lang="en-US" sz="840" dirty="0">
                <a:latin typeface="Arial Narrow"/>
              </a:rPr>
              <a:t>Pears &amp; Fresh Fruit Cup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20BA5E3-FB97-E85E-3826-802596308F47}"/>
              </a:ext>
            </a:extLst>
          </p:cNvPr>
          <p:cNvSpPr txBox="1"/>
          <p:nvPr/>
        </p:nvSpPr>
        <p:spPr>
          <a:xfrm>
            <a:off x="191726" y="7277339"/>
            <a:ext cx="1345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 School </a:t>
            </a:r>
          </a:p>
          <a:p>
            <a:pPr algn="ctr"/>
            <a:r>
              <a:rPr lang="en-US" sz="1600" b="1" dirty="0"/>
              <a:t>Memorial Day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EFA141CE-A7BC-85C3-8CF3-E81C5AFAC661}"/>
              </a:ext>
            </a:extLst>
          </p:cNvPr>
          <p:cNvSpPr txBox="1">
            <a:spLocks/>
          </p:cNvSpPr>
          <p:nvPr/>
        </p:nvSpPr>
        <p:spPr>
          <a:xfrm>
            <a:off x="1627613" y="7367009"/>
            <a:ext cx="1465117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Arroz con Pollo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Chicken Drumsticks with a Dinner Roll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Veggie Nuggets with a Dinner Roll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 V</a:t>
            </a: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Chocolate Hummus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Ham and Cheese Sub</a:t>
            </a:r>
          </a:p>
          <a:p>
            <a:pPr>
              <a:lnSpc>
                <a:spcPct val="0"/>
              </a:lnSpc>
            </a:pP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Street Corn Salad &amp; 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Clementines &amp; Apples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A0E4654-21BF-2540-CCE4-2E180BDCF6FC}"/>
              </a:ext>
            </a:extLst>
          </p:cNvPr>
          <p:cNvSpPr txBox="1">
            <a:spLocks/>
          </p:cNvSpPr>
          <p:nvPr/>
        </p:nvSpPr>
        <p:spPr>
          <a:xfrm>
            <a:off x="3140937" y="7366715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Hamburger Day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Lok Lak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Bacon Cheeseburger &amp; Bacon Hamburger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Vegetarian Burger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Salad with Flatbread Turkey and Cheese Sandwich</a:t>
            </a:r>
            <a:endParaRPr lang="en-US" sz="84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Roasted Chickpeas &amp; </a:t>
            </a:r>
            <a:r>
              <a:rPr lang="en-US" sz="840" dirty="0">
                <a:latin typeface="Arial Narrow"/>
              </a:rPr>
              <a:t>Carrots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b="1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Bananas &amp; Berry Cups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CA298B4A-34C5-05BE-1A3D-BA196DA2F791}"/>
              </a:ext>
            </a:extLst>
          </p:cNvPr>
          <p:cNvSpPr txBox="1">
            <a:spLocks/>
          </p:cNvSpPr>
          <p:nvPr/>
        </p:nvSpPr>
        <p:spPr>
          <a:xfrm>
            <a:off x="4600243" y="7357756"/>
            <a:ext cx="1502389" cy="11630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Chili Garlic Popcorn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Lo Mein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/>
              </a:rPr>
              <a:t>Pizza Crunchers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r>
              <a:rPr lang="en-US" sz="840" dirty="0">
                <a:latin typeface="Arial Narrow"/>
              </a:rPr>
              <a:t>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</a:pPr>
            <a:endParaRPr lang="en-US" sz="840" b="1" dirty="0">
              <a:solidFill>
                <a:srgbClr val="7030A0"/>
              </a:solidFill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Chocolate Hummus Platter </a:t>
            </a:r>
            <a:r>
              <a:rPr lang="en-US" sz="840" b="1" dirty="0">
                <a:solidFill>
                  <a:srgbClr val="7030A0"/>
                </a:solidFill>
                <a:latin typeface="Arial Narrow"/>
              </a:rPr>
              <a:t>V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Ham and Cheese Sub</a:t>
            </a:r>
          </a:p>
          <a:p>
            <a:pPr>
              <a:lnSpc>
                <a:spcPct val="0"/>
              </a:lnSpc>
            </a:pP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Celery Sticks &amp; Kale Caesar Salad</a:t>
            </a:r>
            <a:r>
              <a:rPr lang="en-US" sz="840" b="1" dirty="0">
                <a:solidFill>
                  <a:srgbClr val="FF0000"/>
                </a:solidFill>
                <a:latin typeface="Arial Narrow"/>
              </a:rPr>
              <a:t> </a:t>
            </a:r>
            <a:r>
              <a:rPr lang="en-US" sz="840" b="1" dirty="0">
                <a:solidFill>
                  <a:srgbClr val="00B050"/>
                </a:solidFill>
                <a:latin typeface="Arial Narrow"/>
              </a:rPr>
              <a:t>LG</a:t>
            </a:r>
            <a:endParaRPr lang="en-US" sz="840" dirty="0">
              <a:latin typeface="Arial Narrow"/>
            </a:endParaRPr>
          </a:p>
          <a:p>
            <a:pPr>
              <a:lnSpc>
                <a:spcPct val="0"/>
              </a:lnSpc>
            </a:pPr>
            <a:r>
              <a:rPr lang="en-US" sz="840" dirty="0">
                <a:latin typeface="Arial Narrow"/>
              </a:rPr>
              <a:t>Pears &amp; Fresh Fruit Cup</a:t>
            </a:r>
          </a:p>
          <a:p>
            <a:pPr>
              <a:lnSpc>
                <a:spcPct val="0"/>
              </a:lnSpc>
            </a:pPr>
            <a:endParaRPr lang="en-US" sz="800" dirty="0">
              <a:latin typeface="Arial Narrow"/>
            </a:endParaRP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1BE8A2E-78AA-DE5D-D5C8-92FD41EA7C2F}"/>
              </a:ext>
            </a:extLst>
          </p:cNvPr>
          <p:cNvSpPr txBox="1">
            <a:spLocks/>
          </p:cNvSpPr>
          <p:nvPr/>
        </p:nvSpPr>
        <p:spPr>
          <a:xfrm>
            <a:off x="6106880" y="7344385"/>
            <a:ext cx="1477425" cy="12082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Cheese Pizza </a:t>
            </a:r>
            <a:r>
              <a:rPr lang="en-US" sz="840" b="1" dirty="0">
                <a:solidFill>
                  <a:srgbClr val="7030A0"/>
                </a:solidFill>
                <a:latin typeface="Arial Narrow" panose="020B0606020202030204" pitchFamily="34" charset="0"/>
              </a:rPr>
              <a:t>V</a:t>
            </a: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Hawaiian Pizza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Chicken Caesar Salad with Flatbread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endParaRPr lang="en-US" sz="840" dirty="0">
              <a:solidFill>
                <a:srgbClr val="00B05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Turkey and Cheese Sandwich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840" dirty="0"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Red Pepper Strips &amp; Side Salad </a:t>
            </a:r>
            <a:r>
              <a:rPr lang="en-US" sz="840" b="1" dirty="0">
                <a:solidFill>
                  <a:srgbClr val="00B050"/>
                </a:solidFill>
                <a:latin typeface="Arial Narrow" panose="020B0606020202030204" pitchFamily="34" charset="0"/>
              </a:rPr>
              <a:t>LG</a:t>
            </a:r>
            <a:r>
              <a:rPr lang="en-US" sz="840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40" dirty="0">
                <a:latin typeface="Arial Narrow" panose="020B0606020202030204" pitchFamily="34" charset="0"/>
              </a:rPr>
              <a:t>Apples &amp; Bananas</a:t>
            </a:r>
          </a:p>
        </p:txBody>
      </p:sp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b484694-02ad-4cd8-b6ad-86412d5e249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B240DA166B34C90CE719C8F84CAA2" ma:contentTypeVersion="15" ma:contentTypeDescription="Create a new document." ma:contentTypeScope="" ma:versionID="a40231805287c6501f0d63e7bd52c6fe">
  <xsd:schema xmlns:xsd="http://www.w3.org/2001/XMLSchema" xmlns:xs="http://www.w3.org/2001/XMLSchema" xmlns:p="http://schemas.microsoft.com/office/2006/metadata/properties" xmlns:ns3="7b484694-02ad-4cd8-b6ad-86412d5e249e" xmlns:ns4="090cbf59-ffa9-4005-87be-37218e6a5d00" targetNamespace="http://schemas.microsoft.com/office/2006/metadata/properties" ma:root="true" ma:fieldsID="7d5e085351a90810040cd66a0240afa7" ns3:_="" ns4:_="">
    <xsd:import namespace="7b484694-02ad-4cd8-b6ad-86412d5e249e"/>
    <xsd:import namespace="090cbf59-ffa9-4005-87be-37218e6a5d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84694-02ad-4cd8-b6ad-86412d5e2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cbf59-ffa9-4005-87be-37218e6a5d0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4039FF-F64F-468A-BE6D-6FB8EBE22E82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90cbf59-ffa9-4005-87be-37218e6a5d00"/>
    <ds:schemaRef ds:uri="http://purl.org/dc/terms/"/>
    <ds:schemaRef ds:uri="http://schemas.microsoft.com/office/2006/documentManagement/types"/>
    <ds:schemaRef ds:uri="7b484694-02ad-4cd8-b6ad-86412d5e249e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574E987-4F62-4755-A943-C623BB9904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484694-02ad-4cd8-b6ad-86412d5e249e"/>
    <ds:schemaRef ds:uri="090cbf59-ffa9-4005-87be-37218e6a5d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B9E26A-FEE2-4D6C-B05F-246F8BE5121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</TotalTime>
  <Words>872</Words>
  <Application>Microsoft Office PowerPoint</Application>
  <PresentationFormat>Custom</PresentationFormat>
  <Paragraphs>213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Tedford, Rachel</cp:lastModifiedBy>
  <cp:revision>82</cp:revision>
  <dcterms:created xsi:type="dcterms:W3CDTF">2022-07-25T04:28:47Z</dcterms:created>
  <dcterms:modified xsi:type="dcterms:W3CDTF">2025-04-14T13:58:56Z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0x0101008C5B240DA166B34C90CE719C8F84CAA2</vt:lpwstr>
  </property>
</Properties>
</file>