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sldIdLst>
    <p:sldId id="260" r:id="rId5"/>
  </p:sldIdLst>
  <p:sldSz cx="7886700" cy="10172700"/>
  <p:notesSz cx="7886700" cy="10172700"/>
  <p:embeddedFontLst>
    <p:embeddedFont>
      <p:font typeface="Arial Narrow" panose="020B0606020202030204" pitchFamily="34" charset="0"/>
      <p:regular r:id="rId6"/>
      <p:bold r:id="rId7"/>
      <p:italic r:id="rId8"/>
      <p:boldItalic r:id="rId9"/>
    </p:embeddedFont>
    <p:embeddedFont>
      <p:font typeface="Gotham HTF" charset="0"/>
      <p:regular r:id="rId10"/>
      <p:bold r:id="rId11"/>
      <p:italic r:id="rId12"/>
      <p:boldItalic r:id="rId13"/>
    </p:embeddedFont>
    <p:embeddedFont>
      <p:font typeface="Gotham HTF Book Condensed" charset="0"/>
      <p:regular r:id="rId14"/>
    </p:embeddedFont>
    <p:embeddedFont>
      <p:font typeface="Gotham HTF Condense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DAE"/>
    <a:srgbClr val="345580"/>
    <a:srgbClr val="FFFFFF"/>
    <a:srgbClr val="E8DDED"/>
    <a:srgbClr val="C12026"/>
    <a:srgbClr val="7D1227"/>
    <a:srgbClr val="FFFBFB"/>
    <a:srgbClr val="FAC6C8"/>
    <a:srgbClr val="F78820"/>
    <a:srgbClr val="FFF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D37A7-F0F0-4398-B4FC-31FFF8C186C6}" v="408" dt="2025-04-14T10:20:49.234"/>
    <p1510:client id="{BE578BA0-0D53-4730-8860-38BA176DFCBA}" v="18" dt="2025-04-13T14:24:03.1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1" autoAdjust="0"/>
    <p:restoredTop sz="94660"/>
  </p:normalViewPr>
  <p:slideViewPr>
    <p:cSldViewPr>
      <p:cViewPr varScale="1">
        <p:scale>
          <a:sx n="40" d="100"/>
          <a:sy n="40" d="100"/>
        </p:scale>
        <p:origin x="39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1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2669FB69-A48F-42A0-85E2-0B45A25B3ED1}"/>
    <pc:docChg chg="delSld">
      <pc:chgData name="Tedford, Rachel" userId="d485d593-4866-45fb-87fe-f8125cbb9d8a" providerId="ADAL" clId="{2669FB69-A48F-42A0-85E2-0B45A25B3ED1}" dt="2025-04-14T10:22:06.384" v="0" actId="2696"/>
      <pc:docMkLst>
        <pc:docMk/>
      </pc:docMkLst>
      <pc:sldChg chg="del">
        <pc:chgData name="Tedford, Rachel" userId="d485d593-4866-45fb-87fe-f8125cbb9d8a" providerId="ADAL" clId="{2669FB69-A48F-42A0-85E2-0B45A25B3ED1}" dt="2025-04-14T10:22:06.384" v="0" actId="2696"/>
        <pc:sldMkLst>
          <pc:docMk/>
          <pc:sldMk cId="186099247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6FF6445-38EE-41D2-8DBC-BCD7D853B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" y="110"/>
            <a:ext cx="7886529" cy="10172480"/>
          </a:xfrm>
          <a:prstGeom prst="rect">
            <a:avLst/>
          </a:prstGeom>
        </p:spPr>
      </p:pic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0A59704D-A05B-41AF-93BE-3143ADBEB35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38684696"/>
              </p:ext>
            </p:extLst>
          </p:nvPr>
        </p:nvGraphicFramePr>
        <p:xfrm>
          <a:off x="238442" y="3257550"/>
          <a:ext cx="7409815" cy="6464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966">
                <a:tc gridSpan="5">
                  <a:txBody>
                    <a:bodyPr/>
                    <a:lstStyle/>
                    <a:p>
                      <a:pPr marL="487045">
                        <a:lnSpc>
                          <a:spcPct val="100000"/>
                        </a:lnSpc>
                        <a:spcBef>
                          <a:spcPts val="835"/>
                        </a:spcBef>
                        <a:tabLst>
                          <a:tab pos="1962785" algn="l"/>
                          <a:tab pos="3344545" algn="l"/>
                          <a:tab pos="4875530" algn="l"/>
                          <a:tab pos="6430010" algn="l"/>
                        </a:tabLst>
                      </a:pPr>
                      <a:r>
                        <a:rPr sz="1400" b="0" spc="40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MONDAY	TUESDAY	</a:t>
                      </a:r>
                      <a:r>
                        <a:rPr sz="1400" b="0" spc="45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WEDNESDAY	THURSDAY	</a:t>
                      </a:r>
                      <a:r>
                        <a:rPr sz="1400" b="0" spc="35" dirty="0">
                          <a:solidFill>
                            <a:schemeClr val="bg1"/>
                          </a:solidFill>
                          <a:latin typeface="Gotham HTF Book Condensed"/>
                          <a:cs typeface="Gotham HTF Book Condensed"/>
                        </a:rPr>
                        <a:t>FRIDAY</a:t>
                      </a:r>
                      <a:endParaRPr sz="1400" dirty="0">
                        <a:solidFill>
                          <a:schemeClr val="bg1"/>
                        </a:solidFill>
                        <a:latin typeface="Gotham HTF Book Condensed"/>
                        <a:cs typeface="Gotham HTF Book Condensed"/>
                      </a:endParaRPr>
                    </a:p>
                  </a:txBody>
                  <a:tcPr marL="0" marR="0" marT="106045" marB="0">
                    <a:solidFill>
                      <a:srgbClr val="34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4118"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0165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30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ea typeface="+mn-ea"/>
                          <a:cs typeface="Gotham HTF"/>
                        </a:rPr>
                        <a:t>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3020" marB="0">
                    <a:lnL w="6350">
                      <a:solidFill>
                        <a:srgbClr val="333130"/>
                      </a:solidFill>
                      <a:prstDash val="solid"/>
                    </a:lnL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829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5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7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8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13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14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15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19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20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5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21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22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23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>
                      <a:solidFill>
                        <a:srgbClr val="33313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9828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26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1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27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28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29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R w="6350">
                      <a:solidFill>
                        <a:srgbClr val="333130"/>
                      </a:solidFill>
                      <a:prstDash val="solid"/>
                    </a:lnR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100" b="0" spc="20" dirty="0">
                          <a:solidFill>
                            <a:srgbClr val="321031"/>
                          </a:solidFill>
                          <a:latin typeface="Gotham HTF"/>
                          <a:cs typeface="Gotham HTF"/>
                        </a:rPr>
                        <a:t>30</a:t>
                      </a:r>
                      <a:endParaRPr sz="1100" dirty="0">
                        <a:latin typeface="Gotham HTF"/>
                        <a:cs typeface="Gotham HTF"/>
                      </a:endParaRPr>
                    </a:p>
                  </a:txBody>
                  <a:tcPr marL="0" marR="0" marT="38735" marB="0">
                    <a:lnL w="6350">
                      <a:solidFill>
                        <a:srgbClr val="333130"/>
                      </a:solidFill>
                      <a:prstDash val="solid"/>
                    </a:lnL>
                    <a:lnT w="6350">
                      <a:solidFill>
                        <a:srgbClr val="333130"/>
                      </a:solidFill>
                      <a:prstDash val="solid"/>
                    </a:lnT>
                    <a:lnB w="6350" cap="flat" cmpd="sng" algn="ctr">
                      <a:solidFill>
                        <a:srgbClr val="3331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61635" y="41725"/>
            <a:ext cx="835659" cy="613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1" i="0">
                <a:solidFill>
                  <a:srgbClr val="B22928"/>
                </a:solidFill>
                <a:latin typeface="Gotham HTF Condensed"/>
                <a:cs typeface="Gotham HTF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3972" y="3486150"/>
            <a:ext cx="7410450" cy="6464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81478" y="9460611"/>
            <a:ext cx="2523744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4335" y="9460611"/>
            <a:ext cx="1813941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78424" y="9460611"/>
            <a:ext cx="1813941" cy="50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2">
            <a:extLst>
              <a:ext uri="{FF2B5EF4-FFF2-40B4-BE49-F238E27FC236}">
                <a16:creationId xmlns:a16="http://schemas.microsoft.com/office/drawing/2014/main" id="{0950CE80-52C2-4D43-AF39-BE7B02BC14B1}"/>
              </a:ext>
            </a:extLst>
          </p:cNvPr>
          <p:cNvSpPr/>
          <p:nvPr/>
        </p:nvSpPr>
        <p:spPr>
          <a:xfrm>
            <a:off x="-1" y="1177178"/>
            <a:ext cx="3800927" cy="1699372"/>
          </a:xfrm>
          <a:custGeom>
            <a:avLst/>
            <a:gdLst/>
            <a:ahLst/>
            <a:cxnLst/>
            <a:rect l="l" t="t" r="r" b="b"/>
            <a:pathLst>
              <a:path w="3509645" h="1360805">
                <a:moveTo>
                  <a:pt x="3509594" y="0"/>
                </a:moveTo>
                <a:lnTo>
                  <a:pt x="0" y="0"/>
                </a:lnTo>
                <a:lnTo>
                  <a:pt x="0" y="1360792"/>
                </a:lnTo>
                <a:lnTo>
                  <a:pt x="3509594" y="1360792"/>
                </a:lnTo>
                <a:lnTo>
                  <a:pt x="3509594" y="0"/>
                </a:lnTo>
                <a:close/>
              </a:path>
            </a:pathLst>
          </a:custGeom>
          <a:solidFill>
            <a:srgbClr val="FEFE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24305DE7-B436-4A04-9424-6383DA97C670}"/>
              </a:ext>
            </a:extLst>
          </p:cNvPr>
          <p:cNvSpPr/>
          <p:nvPr/>
        </p:nvSpPr>
        <p:spPr>
          <a:xfrm>
            <a:off x="0" y="612142"/>
            <a:ext cx="3800926" cy="675757"/>
          </a:xfrm>
          <a:custGeom>
            <a:avLst/>
            <a:gdLst/>
            <a:ahLst/>
            <a:cxnLst/>
            <a:rect l="l" t="t" r="r" b="b"/>
            <a:pathLst>
              <a:path w="3509645" h="571500">
                <a:moveTo>
                  <a:pt x="3509594" y="0"/>
                </a:moveTo>
                <a:lnTo>
                  <a:pt x="0" y="0"/>
                </a:lnTo>
                <a:lnTo>
                  <a:pt x="0" y="571500"/>
                </a:lnTo>
                <a:lnTo>
                  <a:pt x="3509594" y="571500"/>
                </a:lnTo>
                <a:lnTo>
                  <a:pt x="3509594" y="0"/>
                </a:lnTo>
                <a:close/>
              </a:path>
            </a:pathLst>
          </a:custGeom>
          <a:solidFill>
            <a:srgbClr val="557D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D723EC-DEDF-41DB-9453-BD2EF909B40B}"/>
              </a:ext>
            </a:extLst>
          </p:cNvPr>
          <p:cNvSpPr/>
          <p:nvPr/>
        </p:nvSpPr>
        <p:spPr>
          <a:xfrm>
            <a:off x="-38074" y="503744"/>
            <a:ext cx="3838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pc="20" dirty="0">
                <a:solidFill>
                  <a:schemeClr val="bg1"/>
                </a:solidFill>
                <a:latin typeface="+mj-lt"/>
              </a:rPr>
              <a:t>MAY 2025</a:t>
            </a:r>
          </a:p>
          <a:p>
            <a:r>
              <a:rPr lang="en-US" sz="2000" spc="20" dirty="0">
                <a:solidFill>
                  <a:schemeClr val="bg1"/>
                </a:solidFill>
                <a:latin typeface="+mj-lt"/>
              </a:rPr>
              <a:t>Elementary &amp; K-8 Lunch Menu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A891ECA-D26C-4447-9EEE-25D7C426997C}"/>
              </a:ext>
            </a:extLst>
          </p:cNvPr>
          <p:cNvSpPr txBox="1">
            <a:spLocks/>
          </p:cNvSpPr>
          <p:nvPr/>
        </p:nvSpPr>
        <p:spPr>
          <a:xfrm>
            <a:off x="1734872" y="6236348"/>
            <a:ext cx="1328802" cy="102564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97"/>
              </a:spcBef>
            </a:pPr>
            <a:endParaRPr lang="en-US" sz="788" dirty="0">
              <a:solidFill>
                <a:srgbClr val="104421"/>
              </a:solidFill>
              <a:latin typeface="Arial Narrow" pitchFamily="34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626E1DF-8F5A-4419-AB6A-790775DD2108}"/>
              </a:ext>
            </a:extLst>
          </p:cNvPr>
          <p:cNvCxnSpPr/>
          <p:nvPr/>
        </p:nvCxnSpPr>
        <p:spPr>
          <a:xfrm>
            <a:off x="1009206" y="182255"/>
            <a:ext cx="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graphics, graphic design, font, design&#10;&#10;Description automatically generated">
            <a:extLst>
              <a:ext uri="{FF2B5EF4-FFF2-40B4-BE49-F238E27FC236}">
                <a16:creationId xmlns:a16="http://schemas.microsoft.com/office/drawing/2014/main" id="{E5454396-BAA9-01D6-DFBB-95D1B67E553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8" y="204006"/>
            <a:ext cx="799825" cy="283049"/>
          </a:xfrm>
          <a:prstGeom prst="rect">
            <a:avLst/>
          </a:prstGeom>
        </p:spPr>
      </p:pic>
      <p:pic>
        <p:nvPicPr>
          <p:cNvPr id="10" name="Picture 9" descr="A logo with fruits and text">
            <a:extLst>
              <a:ext uri="{FF2B5EF4-FFF2-40B4-BE49-F238E27FC236}">
                <a16:creationId xmlns:a16="http://schemas.microsoft.com/office/drawing/2014/main" id="{3B45E9DB-779D-0C0B-6B64-3707409FC71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19" t="13334" r="1450" b="13202"/>
          <a:stretch/>
        </p:blipFill>
        <p:spPr>
          <a:xfrm>
            <a:off x="1254393" y="63008"/>
            <a:ext cx="655140" cy="5102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AF8834-55A9-7FC5-83C9-258FC4AF9AE9}"/>
              </a:ext>
            </a:extLst>
          </p:cNvPr>
          <p:cNvSpPr txBox="1"/>
          <p:nvPr/>
        </p:nvSpPr>
        <p:spPr>
          <a:xfrm>
            <a:off x="-2" y="1286570"/>
            <a:ext cx="380092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/>
              <a:t>Breakfast and Lunch are FREE for all students!</a:t>
            </a:r>
          </a:p>
          <a:p>
            <a:r>
              <a:rPr lang="en-US" sz="1100" b="1" dirty="0"/>
              <a:t>Our menu consists of Whole Grains, Fresh Fruits and Vegetables. </a:t>
            </a:r>
          </a:p>
          <a:p>
            <a:r>
              <a:rPr lang="en-US" sz="1100" b="1" dirty="0"/>
              <a:t>Students must take a fruit and/or vegetable with each lunch. </a:t>
            </a:r>
          </a:p>
          <a:p>
            <a:r>
              <a:rPr lang="en-US" sz="1100" b="1" dirty="0"/>
              <a:t>All meals are served with the option of milk. </a:t>
            </a:r>
          </a:p>
          <a:p>
            <a:r>
              <a:rPr lang="en-US" sz="1100" b="1" dirty="0"/>
              <a:t>Sunbutter and Jelly Sandwiches and Vegetarian Meals served daily. Menus are subject to change. </a:t>
            </a:r>
            <a:endParaRPr lang="en-US" sz="1100" b="1" dirty="0">
              <a:cs typeface="Calibri"/>
            </a:endParaRPr>
          </a:p>
          <a:p>
            <a:r>
              <a:rPr lang="en-US" sz="1100" b="1" dirty="0">
                <a:solidFill>
                  <a:srgbClr val="7030A0"/>
                </a:solidFill>
              </a:rPr>
              <a:t>V= Vegetarian </a:t>
            </a:r>
            <a:r>
              <a:rPr lang="en-US" sz="1100" b="1" dirty="0">
                <a:solidFill>
                  <a:srgbClr val="00B050"/>
                </a:solidFill>
              </a:rPr>
              <a:t>LG=Locally Grown </a:t>
            </a:r>
            <a:r>
              <a:rPr lang="en-US" sz="1100" b="1" dirty="0">
                <a:solidFill>
                  <a:srgbClr val="0070C0"/>
                </a:solidFill>
              </a:rPr>
              <a:t>LTO= Limited Time Offer </a:t>
            </a:r>
            <a:r>
              <a:rPr lang="en-US" sz="1100" b="1" dirty="0">
                <a:solidFill>
                  <a:srgbClr val="F79420"/>
                </a:solidFill>
              </a:rPr>
              <a:t>HOTM=Harvest of the Month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3027BA-A5DA-E932-FB00-E95D63C5DA6F}"/>
              </a:ext>
            </a:extLst>
          </p:cNvPr>
          <p:cNvSpPr txBox="1"/>
          <p:nvPr/>
        </p:nvSpPr>
        <p:spPr>
          <a:xfrm flipH="1">
            <a:off x="186715" y="9724683"/>
            <a:ext cx="7490434" cy="5027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 b="1" i="0" u="none" strike="noStrike" baseline="30000" dirty="0">
                <a:solidFill>
                  <a:schemeClr val="bg1"/>
                </a:solidFill>
              </a:rPr>
              <a:t>This institution is an equal opportunity provider. In accordance with Federal Law and U.S. Department of Agriculture policy, this institution </a:t>
            </a:r>
            <a:r>
              <a:rPr lang="en-US" sz="1000" b="1" baseline="30000" dirty="0">
                <a:solidFill>
                  <a:schemeClr val="bg1"/>
                </a:solidFill>
              </a:rPr>
              <a:t>is prohibited from discriminating on the basis of race, color , national origin, sex, age, or disability. To file a complaint of discrimination, write USDA, Director, Office of Adjunction, 1400 Independence Avenue, SW Washingtons, D.C. 20250-9410 or call toll free (866) 632-9992 (Voice). Individuals who are hearing impaired or have speech disabilities may contact USDA through the Federal Relay Service at (800) 877-8339; or (800) 485-6136 (Spanish). USDA is an equal opportunity provider and employer. </a:t>
            </a:r>
            <a:endParaRPr lang="en-US" sz="1000" b="1" i="0" u="none" strike="noStrike" baseline="30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A923E7-9B6B-F948-BBCA-313E35CBCA8E}"/>
              </a:ext>
            </a:extLst>
          </p:cNvPr>
          <p:cNvSpPr txBox="1"/>
          <p:nvPr/>
        </p:nvSpPr>
        <p:spPr>
          <a:xfrm>
            <a:off x="297822" y="8428543"/>
            <a:ext cx="1345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 School </a:t>
            </a:r>
          </a:p>
          <a:p>
            <a:pPr algn="ctr"/>
            <a:r>
              <a:rPr lang="en-US" sz="1600" b="1" dirty="0"/>
              <a:t>Memorial Day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DB447584-E4DD-3488-94D6-749D68DAFD8B}"/>
              </a:ext>
            </a:extLst>
          </p:cNvPr>
          <p:cNvSpPr txBox="1">
            <a:spLocks/>
          </p:cNvSpPr>
          <p:nvPr/>
        </p:nvSpPr>
        <p:spPr>
          <a:xfrm>
            <a:off x="3176911" y="4924097"/>
            <a:ext cx="153287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Buffalo Chicken Mac and Cheese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Mac and </a:t>
            </a:r>
            <a:r>
              <a:rPr lang="en-US" sz="840" dirty="0" err="1">
                <a:latin typeface="Arial Narrow"/>
              </a:rPr>
              <a:t>Cheese</a:t>
            </a:r>
            <a:r>
              <a:rPr lang="en-US" sz="840" b="1" dirty="0" err="1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Bosco Cheese Sticks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 with Marinara Sauce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Kale Chicken Caesar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Ham and Cheese Sandwich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Corn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Bananas &amp; Berry Cup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413B5A2B-7C5C-6EC1-B660-B1F9246C8A59}"/>
              </a:ext>
            </a:extLst>
          </p:cNvPr>
          <p:cNvSpPr txBox="1">
            <a:spLocks/>
          </p:cNvSpPr>
          <p:nvPr/>
        </p:nvSpPr>
        <p:spPr>
          <a:xfrm>
            <a:off x="4658995" y="49093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Wally’s Boomin’ Nachos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Wally’s Boomin’ Bean Nachos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 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HOTM : Fish and Chips with Coleslaw and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Platter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Wrap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Carrots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Pears &amp; Fresh Fruit Cup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8B0354E-DC6D-C5D8-53A7-C543C8B5C2A9}"/>
              </a:ext>
            </a:extLst>
          </p:cNvPr>
          <p:cNvSpPr txBox="1">
            <a:spLocks/>
          </p:cNvSpPr>
          <p:nvPr/>
        </p:nvSpPr>
        <p:spPr>
          <a:xfrm>
            <a:off x="6196097" y="4887268"/>
            <a:ext cx="1412567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BBQ Chicken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Kale Chicken Caesar Salad with Flatbread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&amp; Cheese Sandwich</a:t>
            </a:r>
            <a:br>
              <a:rPr lang="en-US" sz="840" dirty="0">
                <a:latin typeface="Arial Narrow" panose="020B0606020202030204" pitchFamily="34" charset="0"/>
              </a:rPr>
            </a:b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 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BC22E1A-0D4B-658F-561A-7E5ACAF43450}"/>
              </a:ext>
            </a:extLst>
          </p:cNvPr>
          <p:cNvSpPr txBox="1">
            <a:spLocks/>
          </p:cNvSpPr>
          <p:nvPr/>
        </p:nvSpPr>
        <p:spPr>
          <a:xfrm>
            <a:off x="1715153" y="4869591"/>
            <a:ext cx="1439140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FF0000"/>
                </a:solidFill>
                <a:latin typeface="Arial Narrow" panose="020B0606020202030204" pitchFamily="34" charset="0"/>
              </a:rPr>
              <a:t>Walking Taco Tuesday!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Walking Tacos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 Taco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  <a:cs typeface="Arial" panose="020B0604020202020204" pitchFamily="34" charset="0"/>
              </a:rPr>
              <a:t>Hamburgers &amp; Cheeseburgers</a:t>
            </a: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Platter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Wrap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Cucumbers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Clementines &amp; Apples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2DD87E7-53EA-B898-51CF-13986D79C957}"/>
              </a:ext>
            </a:extLst>
          </p:cNvPr>
          <p:cNvSpPr txBox="1">
            <a:spLocks/>
          </p:cNvSpPr>
          <p:nvPr/>
        </p:nvSpPr>
        <p:spPr>
          <a:xfrm>
            <a:off x="266955" y="4924097"/>
            <a:ext cx="146226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and Vegetable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Dumplings with Veggies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Edamame Dumplings with Veggies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Parm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Kale Chicken Caesar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Ham and Cheese Sandwich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Applesauce &amp; Pears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DDFF61B-753E-FBB1-10D2-B06B1B1812D6}"/>
              </a:ext>
            </a:extLst>
          </p:cNvPr>
          <p:cNvSpPr txBox="1">
            <a:spLocks/>
          </p:cNvSpPr>
          <p:nvPr/>
        </p:nvSpPr>
        <p:spPr>
          <a:xfrm>
            <a:off x="1706762" y="3702918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Beef Taco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Kickin Bean Taco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Crispy Chicken Sandwich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Yogurt Dip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Chicken Wrap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Chickpea Salad &amp; Fiesta Corn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Oranges &amp; Apples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36EC993-E050-D7A4-042D-C820055E6CCC}"/>
              </a:ext>
            </a:extLst>
          </p:cNvPr>
          <p:cNvSpPr txBox="1">
            <a:spLocks/>
          </p:cNvSpPr>
          <p:nvPr/>
        </p:nvSpPr>
        <p:spPr>
          <a:xfrm>
            <a:off x="4672955" y="3722663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General Tso’s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Popcorn Chicken With Fried Rice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Tenders with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Veggie Nuggets with a Dinner Roll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40" dirty="0">
                <a:latin typeface="Arial Narrow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Yogurt Dip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Chicken Wrap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95DB5D9-CAE9-171E-E037-7D9B24A32D90}"/>
              </a:ext>
            </a:extLst>
          </p:cNvPr>
          <p:cNvSpPr txBox="1">
            <a:spLocks/>
          </p:cNvSpPr>
          <p:nvPr/>
        </p:nvSpPr>
        <p:spPr>
          <a:xfrm>
            <a:off x="6150979" y="3697577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Pepperoni Pizza 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Salad Sandwich on a Bulky Roll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 &amp; Bananas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1"/>
                </a:solidFill>
                <a:latin typeface="Arial Narrow"/>
              </a:rPr>
              <a:t>*School Lunch Hero Day*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633831E-669F-F767-B21B-FD9EA5BDF4C8}"/>
              </a:ext>
            </a:extLst>
          </p:cNvPr>
          <p:cNvSpPr txBox="1">
            <a:spLocks/>
          </p:cNvSpPr>
          <p:nvPr/>
        </p:nvSpPr>
        <p:spPr>
          <a:xfrm>
            <a:off x="3214486" y="371599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Spicy Chicken Pepperoni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 Pasta Bake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Cheese Quesadilla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Salad Sandwich on a Bulky Roll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Oven Roasted Green Beans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Bananas &amp; Berry Cup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EFF83CF-813A-BB75-8C71-9F4A09FBE190}"/>
              </a:ext>
            </a:extLst>
          </p:cNvPr>
          <p:cNvSpPr txBox="1">
            <a:spLocks/>
          </p:cNvSpPr>
          <p:nvPr/>
        </p:nvSpPr>
        <p:spPr>
          <a:xfrm>
            <a:off x="266955" y="36593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French Toast Sticks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with Chicken Sausage</a:t>
            </a:r>
            <a:endParaRPr lang="en-US" sz="82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Or Vegetarian Sausage </a:t>
            </a:r>
            <a:r>
              <a:rPr lang="en-US" sz="82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2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Hamburgers &amp; Cheeseburgers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 Greek Salad with Flatbread </a:t>
            </a:r>
            <a:r>
              <a:rPr lang="en-US" sz="82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2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Chicken Salad Sandwich on a Bulky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/>
              </a:rPr>
              <a:t>Tater Tots &amp; Roasted Butternut Squash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20" dirty="0">
                <a:latin typeface="Arial Narrow" panose="020B0606020202030204" pitchFamily="34" charset="0"/>
              </a:rPr>
              <a:t>Apples &amp; Pears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46F38F7F-3310-A827-449C-82676EC1DBA1}"/>
              </a:ext>
            </a:extLst>
          </p:cNvPr>
          <p:cNvSpPr txBox="1">
            <a:spLocks/>
          </p:cNvSpPr>
          <p:nvPr/>
        </p:nvSpPr>
        <p:spPr>
          <a:xfrm>
            <a:off x="232043" y="6122757"/>
            <a:ext cx="1477425" cy="12641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Philly Chicken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 Cheesesteak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Crunchers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</a:t>
            </a:r>
            <a:r>
              <a:rPr lang="en-US" sz="840" dirty="0">
                <a:latin typeface="Arial Narrow"/>
              </a:rPr>
              <a:t>Side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Applesauce &amp; Pears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D18C4B58-8A22-30AD-6EC9-B168B3C3BEB0}"/>
              </a:ext>
            </a:extLst>
          </p:cNvPr>
          <p:cNvSpPr txBox="1">
            <a:spLocks/>
          </p:cNvSpPr>
          <p:nvPr/>
        </p:nvSpPr>
        <p:spPr>
          <a:xfrm>
            <a:off x="1729629" y="612072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Lowell Grande Nachos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Chipotle Cheesy Nachos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Crispy Chicken Sandwich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Pretzel Platter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BLT Sub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Kickin Beans &amp; </a:t>
            </a:r>
            <a:r>
              <a:rPr lang="en-US" sz="840" dirty="0">
                <a:latin typeface="Arial Narrow"/>
              </a:rPr>
              <a:t>Corn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>
                <a:latin typeface="Arial Narrow"/>
              </a:rPr>
              <a:t>Clementines &amp; Apples</a:t>
            </a:r>
            <a:endParaRPr lang="en-US" sz="800" dirty="0">
              <a:latin typeface="Arial Narrow" panose="020B0606020202030204" pitchFamily="34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F0595BB-9125-8B57-5AF6-96760F44AC82}"/>
              </a:ext>
            </a:extLst>
          </p:cNvPr>
          <p:cNvSpPr txBox="1">
            <a:spLocks/>
          </p:cNvSpPr>
          <p:nvPr/>
        </p:nvSpPr>
        <p:spPr>
          <a:xfrm>
            <a:off x="3196495" y="6107254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FF0000"/>
                </a:solidFill>
                <a:latin typeface="Arial Narrow" panose="020B0606020202030204" pitchFamily="34" charset="0"/>
              </a:rPr>
              <a:t>Early Release!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Hamburgers and Cheeseburgers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 Burger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9196BC09-6D41-DC2F-2F4E-308D19923C3A}"/>
              </a:ext>
            </a:extLst>
          </p:cNvPr>
          <p:cNvSpPr txBox="1">
            <a:spLocks/>
          </p:cNvSpPr>
          <p:nvPr/>
        </p:nvSpPr>
        <p:spPr>
          <a:xfrm>
            <a:off x="4637509" y="6123311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0070C0"/>
                </a:solidFill>
                <a:latin typeface="Arial Narrow" panose="020B0606020202030204" pitchFamily="34" charset="0"/>
              </a:rPr>
              <a:t>LTO: Mojo Chicken Bowl 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Waffles with Chicken Sausage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 or Vegetarian Sausage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Pretzel Platter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BLT Sub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Veggies &amp; </a:t>
            </a:r>
            <a:r>
              <a:rPr lang="en-US" sz="840" dirty="0">
                <a:latin typeface="Arial Narrow"/>
              </a:rPr>
              <a:t>Green Beans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Fresh Fruit Cup &amp; Pears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E4C4F3D-88F0-A0FF-B6CC-80C04262CED5}"/>
              </a:ext>
            </a:extLst>
          </p:cNvPr>
          <p:cNvSpPr txBox="1">
            <a:spLocks/>
          </p:cNvSpPr>
          <p:nvPr/>
        </p:nvSpPr>
        <p:spPr>
          <a:xfrm>
            <a:off x="6157906" y="609035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Buffalo Chicken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Roasted Chickpeas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9BAF76A-4F04-BBE5-1858-9AE09DF50C89}"/>
              </a:ext>
            </a:extLst>
          </p:cNvPr>
          <p:cNvSpPr txBox="1">
            <a:spLocks/>
          </p:cNvSpPr>
          <p:nvPr/>
        </p:nvSpPr>
        <p:spPr>
          <a:xfrm>
            <a:off x="6152711" y="7360937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Big Mac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0DF82B1-9A58-3CED-F319-C719B03258DF}"/>
              </a:ext>
            </a:extLst>
          </p:cNvPr>
          <p:cNvSpPr txBox="1">
            <a:spLocks/>
          </p:cNvSpPr>
          <p:nvPr/>
        </p:nvSpPr>
        <p:spPr>
          <a:xfrm>
            <a:off x="209996" y="7311460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Country Chicken Bowl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with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Country Bowl with Vegetarian Nuggets  with a dinner roll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Omelette with a Bagel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Potatoes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Pears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3F947F6-AC9F-0812-20C7-2B0B3B08B5CC}"/>
              </a:ext>
            </a:extLst>
          </p:cNvPr>
          <p:cNvSpPr txBox="1">
            <a:spLocks/>
          </p:cNvSpPr>
          <p:nvPr/>
        </p:nvSpPr>
        <p:spPr>
          <a:xfrm>
            <a:off x="1669964" y="7313495"/>
            <a:ext cx="1477425" cy="113842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Buffalo Chicken Dip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with Tortilla Chips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Hamburger &amp; Cheeseburger</a:t>
            </a:r>
            <a:endParaRPr lang="en-US" sz="840" dirty="0">
              <a:latin typeface="Calibri"/>
              <a:ea typeface="Calibri"/>
              <a:cs typeface="Calibri"/>
            </a:endParaRPr>
          </a:p>
          <a:p>
            <a:pPr>
              <a:lnSpc>
                <a:spcPct val="0"/>
              </a:lnSpc>
            </a:pPr>
            <a:r>
              <a:rPr lang="en-US" sz="800" dirty="0">
                <a:latin typeface="Arial Narrow"/>
              </a:rPr>
              <a:t>Black Bean Burger </a:t>
            </a:r>
            <a:r>
              <a:rPr lang="en-US" sz="80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>
              <a:lnSpc>
                <a:spcPct val="0"/>
              </a:lnSpc>
            </a:pPr>
            <a:endParaRPr lang="en-US" sz="800" b="1" dirty="0">
              <a:solidFill>
                <a:srgbClr val="7030A0"/>
              </a:solidFill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Bagel Power Pack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00" dirty="0">
                <a:latin typeface="Arial Narrow"/>
              </a:rPr>
              <a:t>Moroccan Harissa Wrap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Kickin Beans &amp; Fiesta Corn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53E9245-DDA0-93B3-A47A-C2E971C9F4FE}"/>
              </a:ext>
            </a:extLst>
          </p:cNvPr>
          <p:cNvSpPr txBox="1">
            <a:spLocks/>
          </p:cNvSpPr>
          <p:nvPr/>
        </p:nvSpPr>
        <p:spPr>
          <a:xfrm>
            <a:off x="3154874" y="73430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Broccoli Alfredo Pasta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Gyro with Tzatziki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Falafel Gyro with Tzatziki </a:t>
            </a:r>
            <a:r>
              <a:rPr lang="en-US" sz="840" dirty="0">
                <a:latin typeface="Arial Narrow"/>
              </a:rPr>
              <a:t>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83B656-C450-D1C9-3A95-D13BAF3C5CF5}"/>
              </a:ext>
            </a:extLst>
          </p:cNvPr>
          <p:cNvSpPr txBox="1"/>
          <p:nvPr/>
        </p:nvSpPr>
        <p:spPr>
          <a:xfrm>
            <a:off x="4563615" y="7280000"/>
            <a:ext cx="1623786" cy="12557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Bean, Pork,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Plantain and Rice Bowl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Crispy Chicken Sandwich</a:t>
            </a:r>
          </a:p>
          <a:p>
            <a:pPr algn="ctr"/>
            <a:r>
              <a:rPr lang="en-US" sz="840" dirty="0">
                <a:latin typeface="Arial Narrow"/>
              </a:rPr>
              <a:t>Veggie Nuggets with a Dinner Roll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40" dirty="0">
                <a:latin typeface="Arial Narrow"/>
              </a:rPr>
              <a:t> </a:t>
            </a:r>
          </a:p>
          <a:p>
            <a:pPr algn="ctr"/>
            <a:r>
              <a:rPr lang="en-US" sz="840" dirty="0">
                <a:latin typeface="Arial Narrow"/>
              </a:rPr>
              <a:t>Bagel Power Pack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 algn="ctr"/>
            <a:r>
              <a:rPr lang="en-US" sz="840" dirty="0">
                <a:latin typeface="Arial Narrow"/>
              </a:rPr>
              <a:t>Moroccan Harissa Wrap</a:t>
            </a:r>
          </a:p>
          <a:p>
            <a:pPr algn="ctr"/>
            <a:endParaRPr lang="en-US" sz="840" dirty="0">
              <a:latin typeface="Arial Narrow"/>
            </a:endParaRPr>
          </a:p>
          <a:p>
            <a:pPr algn="ctr"/>
            <a:r>
              <a:rPr lang="en-US" sz="840" dirty="0">
                <a:latin typeface="Arial Narrow"/>
              </a:rPr>
              <a:t>Green Beans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</a:p>
          <a:p>
            <a:pPr algn="ctr"/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3832CA0-5AA8-0482-087F-697EE6B2C101}"/>
              </a:ext>
            </a:extLst>
          </p:cNvPr>
          <p:cNvSpPr txBox="1">
            <a:spLocks/>
          </p:cNvSpPr>
          <p:nvPr/>
        </p:nvSpPr>
        <p:spPr>
          <a:xfrm>
            <a:off x="1706762" y="8509546"/>
            <a:ext cx="1465117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Arroz con Pollo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Nuggets with a Dinner Roll</a:t>
            </a:r>
          </a:p>
          <a:p>
            <a:pPr>
              <a:lnSpc>
                <a:spcPct val="0"/>
              </a:lnSpc>
            </a:pPr>
            <a:r>
              <a:rPr lang="en-US" sz="800" dirty="0">
                <a:latin typeface="Arial Narrow"/>
              </a:rPr>
              <a:t>Veggie Nuggets with a Dinner Roll</a:t>
            </a:r>
            <a:r>
              <a:rPr lang="en-US" sz="800" b="1" dirty="0">
                <a:solidFill>
                  <a:srgbClr val="7030A0"/>
                </a:solidFill>
                <a:latin typeface="Arial Narrow"/>
              </a:rPr>
              <a:t> V</a:t>
            </a:r>
          </a:p>
          <a:p>
            <a:pPr>
              <a:lnSpc>
                <a:spcPct val="0"/>
              </a:lnSpc>
            </a:pPr>
            <a:endParaRPr lang="en-US" sz="800" b="1" dirty="0">
              <a:solidFill>
                <a:srgbClr val="7030A0"/>
              </a:solidFill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Chocolate Hummus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00" dirty="0">
                <a:latin typeface="Arial Narrow"/>
              </a:rPr>
              <a:t>Ham and Cheese Sub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Street Corn Salad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DE5216C-09C9-58C4-BFDC-02C672E338CA}"/>
              </a:ext>
            </a:extLst>
          </p:cNvPr>
          <p:cNvSpPr txBox="1">
            <a:spLocks/>
          </p:cNvSpPr>
          <p:nvPr/>
        </p:nvSpPr>
        <p:spPr>
          <a:xfrm>
            <a:off x="3190828" y="8508758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Hamburger Day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Lok Lak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Bacon Cheeseburger &amp; Bacon Hamburger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Vegetarian Burger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Salad with Flatbread Turkey and Cheese Sandwich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8225059-3B8B-AC7C-D9EB-087259164CF4}"/>
              </a:ext>
            </a:extLst>
          </p:cNvPr>
          <p:cNvSpPr txBox="1">
            <a:spLocks/>
          </p:cNvSpPr>
          <p:nvPr/>
        </p:nvSpPr>
        <p:spPr>
          <a:xfrm>
            <a:off x="4647991" y="8508758"/>
            <a:ext cx="1502389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Chili Garlic Popcorn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Lo Mein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00" dirty="0">
                <a:latin typeface="Arial Narrow"/>
              </a:rPr>
              <a:t>Pizza Crunchers </a:t>
            </a:r>
            <a:r>
              <a:rPr lang="en-US" sz="80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00" dirty="0">
                <a:latin typeface="Arial Narrow"/>
              </a:rPr>
              <a:t>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endParaRPr lang="en-US" sz="800" b="1" dirty="0">
              <a:solidFill>
                <a:srgbClr val="7030A0"/>
              </a:solidFill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Chocolate Hummus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00" dirty="0">
                <a:latin typeface="Arial Narrow"/>
              </a:rPr>
              <a:t>Ham and Cheese Sub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Celery Sticks &amp; Kale Caesar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Pears &amp; Fresh Fruit Cup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500F302-D714-61B5-9F10-90DFC826F7F6}"/>
              </a:ext>
            </a:extLst>
          </p:cNvPr>
          <p:cNvSpPr txBox="1">
            <a:spLocks/>
          </p:cNvSpPr>
          <p:nvPr/>
        </p:nvSpPr>
        <p:spPr>
          <a:xfrm>
            <a:off x="6118916" y="850542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Hawaiian Pizza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Salad with Flatbread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and Cheese Sandwich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</p:spTree>
    <p:extLst>
      <p:ext uri="{BB962C8B-B14F-4D97-AF65-F5344CB8AC3E}">
        <p14:creationId xmlns:p14="http://schemas.microsoft.com/office/powerpoint/2010/main" val="247178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b484694-02ad-4cd8-b6ad-86412d5e249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B240DA166B34C90CE719C8F84CAA2" ma:contentTypeVersion="15" ma:contentTypeDescription="Create a new document." ma:contentTypeScope="" ma:versionID="a40231805287c6501f0d63e7bd52c6fe">
  <xsd:schema xmlns:xsd="http://www.w3.org/2001/XMLSchema" xmlns:xs="http://www.w3.org/2001/XMLSchema" xmlns:p="http://schemas.microsoft.com/office/2006/metadata/properties" xmlns:ns3="7b484694-02ad-4cd8-b6ad-86412d5e249e" xmlns:ns4="090cbf59-ffa9-4005-87be-37218e6a5d00" targetNamespace="http://schemas.microsoft.com/office/2006/metadata/properties" ma:root="true" ma:fieldsID="7d5e085351a90810040cd66a0240afa7" ns3:_="" ns4:_="">
    <xsd:import namespace="7b484694-02ad-4cd8-b6ad-86412d5e249e"/>
    <xsd:import namespace="090cbf59-ffa9-4005-87be-37218e6a5d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84694-02ad-4cd8-b6ad-86412d5e2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cbf59-ffa9-4005-87be-37218e6a5d0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4268D9-2803-4F20-A44E-BB30868061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F28436-D018-47DF-A94C-E051DA74E476}">
  <ds:schemaRefs>
    <ds:schemaRef ds:uri="090cbf59-ffa9-4005-87be-37218e6a5d00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7b484694-02ad-4cd8-b6ad-86412d5e249e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C09C98-3638-4E4C-BDBC-9C6F692F8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484694-02ad-4cd8-b6ad-86412d5e249e"/>
    <ds:schemaRef ds:uri="090cbf59-ffa9-4005-87be-37218e6a5d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943</Words>
  <Application>Microsoft Office PowerPoint</Application>
  <PresentationFormat>Custom</PresentationFormat>
  <Paragraphs>211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Gotham HTF</vt:lpstr>
      <vt:lpstr>Arial Narrow</vt:lpstr>
      <vt:lpstr>Times New Roman</vt:lpstr>
      <vt:lpstr>Gotham HTF Book Condensed</vt:lpstr>
      <vt:lpstr>Gotham HTF Condensed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2021</dc:title>
  <dc:creator>Dastalfo, Holly</dc:creator>
  <cp:lastModifiedBy>Tedford, Rachel</cp:lastModifiedBy>
  <cp:revision>32</cp:revision>
  <dcterms:created xsi:type="dcterms:W3CDTF">2021-05-11T14:22:31Z</dcterms:created>
  <dcterms:modified xsi:type="dcterms:W3CDTF">2025-04-14T10:22:08Z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2021-02-02T00:00:00Z</vt:filetime>
  </property>
  <property fmtid="{D5CDD505-2E9C-101B-9397-08002B2CF9AE}" pid="3" name="Creator">
    <vt:lpwstr>Adobe InDesign 16.0 (Windows)</vt:lpwstr>
  </property>
  <property fmtid="{D5CDD505-2E9C-101B-9397-08002B2CF9AE}" pid="4" name="LastSaved">
    <vt:filetime>2021-05-11T00:00:00Z</vt:filetime>
  </property>
  <property fmtid="{D5CDD505-2E9C-101B-9397-08002B2CF9AE}" pid="5" name="ContentTypeId">
    <vt:lpwstr>0x0101008C5B240DA166B34C90CE719C8F84CAA2</vt:lpwstr>
  </property>
</Properties>
</file>